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7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pervisor" initials="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4" autoAdjust="0"/>
    <p:restoredTop sz="94660"/>
  </p:normalViewPr>
  <p:slideViewPr>
    <p:cSldViewPr snapToGrid="0">
      <p:cViewPr>
        <p:scale>
          <a:sx n="71" d="100"/>
          <a:sy n="71" d="100"/>
        </p:scale>
        <p:origin x="-138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1E7F4-FE17-47E3-B3F7-2E9BCD66616A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F11D6-6FE8-47CC-BB3E-689A7B6FC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83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11D6-6FE8-47CC-BB3E-689A7B6FC95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76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11D6-6FE8-47CC-BB3E-689A7B6FC95A}" type="slidenum">
              <a:rPr kumimoji="1" lang="ja-JP" altLang="en-US" smtClean="0">
                <a:solidFill>
                  <a:prstClr val="black"/>
                </a:solidFill>
              </a:rPr>
              <a:pPr/>
              <a:t>16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7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9108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02935"/>
      </p:ext>
    </p:extLst>
  </p:cSld>
  <p:clrMapOvr>
    <a:masterClrMapping/>
  </p:clrMapOvr>
  <p:transition spd="slow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2699336"/>
      </p:ext>
    </p:extLst>
  </p:cSld>
  <p:clrMapOvr>
    <a:masterClrMapping/>
  </p:clrMapOvr>
  <p:transition spd="slow"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75465"/>
      </p:ext>
    </p:extLst>
  </p:cSld>
  <p:clrMapOvr>
    <a:masterClrMapping/>
  </p:clrMapOvr>
  <p:transition spd="slow">
    <p:fad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83625"/>
      </p:ext>
    </p:extLst>
  </p:cSld>
  <p:clrMapOvr>
    <a:masterClrMapping/>
  </p:clrMapOvr>
  <p:transition spd="slow">
    <p:fade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06903"/>
      </p:ext>
    </p:extLst>
  </p:cSld>
  <p:clrMapOvr>
    <a:masterClrMapping/>
  </p:clrMapOvr>
  <p:transition spd="slow">
    <p:fade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6352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6950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4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5877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0935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3103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4584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4183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6331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3791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9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</p:sldLayoutIdLst>
  <p:transition spd="slow">
    <p:fade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68300" y="2679700"/>
            <a:ext cx="83947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十字架の道</a:t>
            </a:r>
            <a:endParaRPr lang="ja-JP" altLang="en-U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920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2744"/>
          </a:xfrm>
          <a:prstGeom prst="rect">
            <a:avLst/>
          </a:prstGeom>
          <a:effectLst>
            <a:glow rad="127000">
              <a:schemeClr val="accent1">
                <a:alpha val="97000"/>
              </a:schemeClr>
            </a:glow>
          </a:effectLst>
        </p:spPr>
      </p:pic>
      <p:sp>
        <p:nvSpPr>
          <p:cNvPr id="5" name="雲形吹き出し 4"/>
          <p:cNvSpPr/>
          <p:nvPr/>
        </p:nvSpPr>
        <p:spPr>
          <a:xfrm>
            <a:off x="2620066" y="-24283"/>
            <a:ext cx="2052032" cy="1296785"/>
          </a:xfrm>
          <a:prstGeom prst="cloudCallout">
            <a:avLst>
              <a:gd name="adj1" fmla="val -53455"/>
              <a:gd name="adj2" fmla="val 8699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62607" y="162444"/>
            <a:ext cx="2075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♪やったー</a:t>
            </a:r>
            <a:endParaRPr kumimoji="1"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いちばんトップになったぞ！</a:t>
            </a:r>
            <a:endParaRPr kumimoji="1"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1795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alpha val="94000"/>
              </a:schemeClr>
            </a:glow>
          </a:effectLst>
        </p:spPr>
      </p:pic>
      <p:sp>
        <p:nvSpPr>
          <p:cNvPr id="5" name="雲形吹き出し 4"/>
          <p:cNvSpPr/>
          <p:nvPr/>
        </p:nvSpPr>
        <p:spPr>
          <a:xfrm>
            <a:off x="5997118" y="1065671"/>
            <a:ext cx="2264684" cy="2181742"/>
          </a:xfrm>
          <a:prstGeom prst="cloudCallout">
            <a:avLst>
              <a:gd name="adj1" fmla="val -61557"/>
              <a:gd name="adj2" fmla="val 6263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17920" y="1443335"/>
            <a:ext cx="2316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あれっみちが</a:t>
            </a:r>
            <a:endParaRPr kumimoji="1"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きれてるぞ・・・</a:t>
            </a:r>
            <a:endParaRPr kumimoji="1"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どうしよう？</a:t>
            </a:r>
            <a:endParaRPr kumimoji="1"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059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723" y="-8873"/>
            <a:ext cx="9144000" cy="6911220"/>
          </a:xfrm>
          <a:prstGeom prst="rect">
            <a:avLst/>
          </a:prstGeom>
          <a:effectLst>
            <a:glow rad="127000">
              <a:schemeClr val="accent1">
                <a:alpha val="97000"/>
              </a:schemeClr>
            </a:glow>
          </a:effectLst>
        </p:spPr>
      </p:pic>
      <p:sp>
        <p:nvSpPr>
          <p:cNvPr id="7" name="雲形吹き出し 6"/>
          <p:cNvSpPr/>
          <p:nvPr/>
        </p:nvSpPr>
        <p:spPr>
          <a:xfrm>
            <a:off x="1354239" y="-25200"/>
            <a:ext cx="3634620" cy="1576208"/>
          </a:xfrm>
          <a:prstGeom prst="cloudCallout">
            <a:avLst>
              <a:gd name="adj1" fmla="val 73993"/>
              <a:gd name="adj2" fmla="val -4501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985060" y="408829"/>
            <a:ext cx="2869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自分の十字架を</a:t>
            </a:r>
            <a:endParaRPr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橋にして、</a:t>
            </a: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渡りなさい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815494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effectLst>
            <a:glow rad="127000">
              <a:schemeClr val="accent1">
                <a:alpha val="98000"/>
              </a:schemeClr>
            </a:glow>
          </a:effectLst>
        </p:spPr>
      </p:pic>
      <p:sp>
        <p:nvSpPr>
          <p:cNvPr id="5" name="雲形吹き出し 4"/>
          <p:cNvSpPr/>
          <p:nvPr/>
        </p:nvSpPr>
        <p:spPr>
          <a:xfrm>
            <a:off x="5126204" y="1709998"/>
            <a:ext cx="2267817" cy="1836420"/>
          </a:xfrm>
          <a:prstGeom prst="cloudCallout">
            <a:avLst>
              <a:gd name="adj1" fmla="val -61557"/>
              <a:gd name="adj2" fmla="val 6263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39800" y="2037813"/>
            <a:ext cx="231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と・ほ・</a:t>
            </a:r>
            <a:r>
              <a:rPr kumimoji="1" lang="ja-JP" altLang="en-US" sz="20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ほ</a:t>
            </a:r>
            <a:r>
              <a:rPr kumimoji="1"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ほほ・・・</a:t>
            </a:r>
            <a:endParaRPr kumimoji="1" lang="en-US" altLang="ja-JP" sz="20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短すぎて</a:t>
            </a:r>
            <a:endParaRPr kumimoji="1" lang="en-US" altLang="ja-JP" sz="20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とどかないよ</a:t>
            </a:r>
            <a:r>
              <a:rPr kumimoji="1"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ー！</a:t>
            </a:r>
            <a:endParaRPr kumimoji="1" lang="en-US" altLang="ja-JP" sz="20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en-US" altLang="ja-JP" sz="20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564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988"/>
            <a:ext cx="9144000" cy="6863988"/>
          </a:xfrm>
          <a:prstGeom prst="rect">
            <a:avLst/>
          </a:prstGeom>
          <a:effectLst>
            <a:glow rad="127000">
              <a:schemeClr val="accent1">
                <a:alpha val="97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60010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32509" y="1865943"/>
            <a:ext cx="881149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kumimoji="1" lang="ja-JP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イエスさまはいわれました。　</a:t>
            </a:r>
            <a:endParaRPr kumimoji="1" lang="en-US" altLang="ja-JP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kumimoji="1" lang="ja-JP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「わたしに従いたい人は</a:t>
            </a:r>
            <a:endParaRPr kumimoji="1" lang="en-US" altLang="ja-JP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kumimoji="1" lang="ja-JP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自分の十字架を背負って</a:t>
            </a:r>
            <a:endParaRPr kumimoji="1" lang="en-US" altLang="ja-JP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kumimoji="1" lang="ja-JP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わたしについてきなさい。」</a:t>
            </a:r>
            <a:endParaRPr kumimoji="1" lang="en-US" altLang="ja-JP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kumimoji="1" lang="ja-JP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　　　　　　</a:t>
            </a:r>
            <a:r>
              <a:rPr kumimoji="1" lang="ja-JP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マタイ１０．３８</a:t>
            </a:r>
            <a:endParaRPr kumimoji="1" lang="en-US" altLang="ja-JP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ja-JP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7098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68300" y="2679700"/>
            <a:ext cx="83947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ja-JP" altLang="en-US" sz="8000" b="1" dirty="0" smtClean="0">
                <a:ln w="12700">
                  <a:solidFill>
                    <a:srgbClr val="26599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265991"/>
                  </a:fgClr>
                  <a:bgClr>
                    <a:srgbClr val="26599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265991">
                      <a:lumMod val="50000"/>
                    </a:srgbClr>
                  </a:innerShdw>
                </a:effectLst>
              </a:rPr>
              <a:t>おしまい</a:t>
            </a:r>
            <a:endParaRPr lang="ja-JP" altLang="en-US" sz="8000" b="1" dirty="0">
              <a:ln w="12700">
                <a:solidFill>
                  <a:srgbClr val="265991">
                    <a:lumMod val="50000"/>
                  </a:srgbClr>
                </a:solidFill>
                <a:prstDash val="solid"/>
              </a:ln>
              <a:pattFill prst="narHorz">
                <a:fgClr>
                  <a:srgbClr val="265991"/>
                </a:fgClr>
                <a:bgClr>
                  <a:srgbClr val="26599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265991">
                    <a:lumMod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6586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0"/>
            <a:ext cx="9144000" cy="6843810"/>
          </a:xfrm>
          <a:prstGeom prst="rect">
            <a:avLst/>
          </a:prstGeom>
          <a:effectLst>
            <a:glow rad="127000">
              <a:schemeClr val="accent1">
                <a:alpha val="97000"/>
              </a:schemeClr>
            </a:glow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635000" y="35479"/>
            <a:ext cx="7874000" cy="830997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ぼくの十字架は、なぜこんなに重いんだろう？</a:t>
            </a:r>
            <a:endParaRPr kumimoji="1" lang="en-US" altLang="ja-JP" sz="24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おかげでぼくは、一番最後になってしまったじゃないか。</a:t>
            </a:r>
            <a:endParaRPr kumimoji="1"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7996844" y="1214519"/>
            <a:ext cx="512156" cy="4288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257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5100"/>
            <a:ext cx="9144000" cy="7023100"/>
          </a:xfrm>
          <a:prstGeom prst="rect">
            <a:avLst/>
          </a:prstGeom>
          <a:effectLst>
            <a:glow rad="127000">
              <a:schemeClr val="accent1">
                <a:alpha val="94000"/>
              </a:schemeClr>
            </a:glow>
          </a:effectLst>
        </p:spPr>
      </p:pic>
      <p:sp>
        <p:nvSpPr>
          <p:cNvPr id="3" name="雲形吹き出し 2"/>
          <p:cNvSpPr/>
          <p:nvPr/>
        </p:nvSpPr>
        <p:spPr>
          <a:xfrm>
            <a:off x="3800995" y="-6665"/>
            <a:ext cx="2676698" cy="2078182"/>
          </a:xfrm>
          <a:prstGeom prst="cloudCallout">
            <a:avLst>
              <a:gd name="adj1" fmla="val -67001"/>
              <a:gd name="adj2" fmla="val 7087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35828" y="438926"/>
            <a:ext cx="2452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はー重すぎて</a:t>
            </a:r>
            <a:endParaRPr kumimoji="1"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ためいきしか</a:t>
            </a:r>
            <a:endParaRPr kumimoji="1"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でない</a:t>
            </a:r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</a:t>
            </a:r>
          </a:p>
        </p:txBody>
      </p:sp>
    </p:spTree>
    <p:extLst>
      <p:ext uri="{BB962C8B-B14F-4D97-AF65-F5344CB8AC3E}">
        <p14:creationId xmlns:p14="http://schemas.microsoft.com/office/powerpoint/2010/main" val="3245084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93215"/>
          </a:xfrm>
          <a:prstGeom prst="rect">
            <a:avLst/>
          </a:prstGeom>
          <a:effectLst>
            <a:glow rad="127000">
              <a:schemeClr val="accent1">
                <a:alpha val="90000"/>
              </a:schemeClr>
            </a:glow>
          </a:effectLst>
        </p:spPr>
      </p:pic>
      <p:sp>
        <p:nvSpPr>
          <p:cNvPr id="4" name="雲形吹き出し 3"/>
          <p:cNvSpPr/>
          <p:nvPr/>
        </p:nvSpPr>
        <p:spPr>
          <a:xfrm>
            <a:off x="3800995" y="-6665"/>
            <a:ext cx="2882438" cy="1911665"/>
          </a:xfrm>
          <a:prstGeom prst="cloudCallout">
            <a:avLst>
              <a:gd name="adj1" fmla="val -37008"/>
              <a:gd name="adj2" fmla="val 7001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35828" y="438926"/>
            <a:ext cx="2452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主よ、重すぎます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少し</a:t>
            </a:r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、切ってもいいです</a:t>
            </a: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か？</a:t>
            </a:r>
            <a:endParaRPr kumimoji="1"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4340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1527"/>
          </a:xfrm>
          <a:prstGeom prst="rect">
            <a:avLst/>
          </a:prstGeom>
          <a:effectLst>
            <a:glow rad="127000">
              <a:schemeClr val="accent1">
                <a:alpha val="97000"/>
              </a:schemeClr>
            </a:glow>
          </a:effectLst>
        </p:spPr>
      </p:pic>
      <p:sp>
        <p:nvSpPr>
          <p:cNvPr id="3" name="雲形吹き出し 2"/>
          <p:cNvSpPr/>
          <p:nvPr/>
        </p:nvSpPr>
        <p:spPr>
          <a:xfrm>
            <a:off x="6467302" y="2551281"/>
            <a:ext cx="2676698" cy="1768963"/>
          </a:xfrm>
          <a:prstGeom prst="cloudCallout">
            <a:avLst>
              <a:gd name="adj1" fmla="val -33460"/>
              <a:gd name="adj2" fmla="val 6617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91745" y="3020263"/>
            <a:ext cx="245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これで少し軽く</a:t>
            </a:r>
            <a:endParaRPr kumimoji="1"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なるよね</a:t>
            </a:r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8731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213"/>
          </a:xfrm>
          <a:prstGeom prst="rect">
            <a:avLst/>
          </a:prstGeom>
          <a:effectLst>
            <a:glow rad="127000">
              <a:schemeClr val="accent1">
                <a:alpha val="84000"/>
              </a:schemeClr>
            </a:glow>
          </a:effectLst>
        </p:spPr>
      </p:pic>
      <p:sp>
        <p:nvSpPr>
          <p:cNvPr id="5" name="雲形吹き出し 4"/>
          <p:cNvSpPr/>
          <p:nvPr/>
        </p:nvSpPr>
        <p:spPr>
          <a:xfrm>
            <a:off x="5014132" y="0"/>
            <a:ext cx="2052032" cy="1296785"/>
          </a:xfrm>
          <a:prstGeom prst="cloudCallout">
            <a:avLst>
              <a:gd name="adj1" fmla="val -61557"/>
              <a:gd name="adj2" fmla="val 6263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39800" y="325226"/>
            <a:ext cx="2098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運びやすく</a:t>
            </a:r>
            <a:endParaRPr kumimoji="1"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なったぞ！</a:t>
            </a:r>
            <a:endParaRPr kumimoji="1"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8591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1376"/>
          </a:xfrm>
          <a:prstGeom prst="rect">
            <a:avLst/>
          </a:prstGeom>
          <a:effectLst>
            <a:glow rad="127000">
              <a:schemeClr val="accent1">
                <a:alpha val="97000"/>
              </a:schemeClr>
            </a:glow>
          </a:effectLst>
        </p:spPr>
      </p:pic>
      <p:sp>
        <p:nvSpPr>
          <p:cNvPr id="5" name="雲形吹き出し 4"/>
          <p:cNvSpPr/>
          <p:nvPr/>
        </p:nvSpPr>
        <p:spPr>
          <a:xfrm>
            <a:off x="4734047" y="-1"/>
            <a:ext cx="4317356" cy="2245489"/>
          </a:xfrm>
          <a:prstGeom prst="cloudCallout">
            <a:avLst>
              <a:gd name="adj1" fmla="val -55205"/>
              <a:gd name="adj2" fmla="val 6263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49485" y="445591"/>
            <a:ext cx="3628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主よ、もう少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し切っても</a:t>
            </a:r>
            <a:endParaRPr kumimoji="1"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いい</a:t>
            </a:r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。お願い</a:t>
            </a:r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b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そうすれば、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持ちやすい</a:t>
            </a:r>
            <a:endParaRPr kumimoji="1"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で・・・。</a:t>
            </a:r>
            <a:endParaRPr kumimoji="1"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1459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0" y="0"/>
            <a:ext cx="9144000" cy="6845146"/>
          </a:xfrm>
          <a:prstGeom prst="rect">
            <a:avLst/>
          </a:prstGeom>
          <a:effectLst>
            <a:glow rad="127000">
              <a:schemeClr val="accent1">
                <a:alpha val="99000"/>
              </a:schemeClr>
            </a:glow>
          </a:effectLst>
        </p:spPr>
      </p:pic>
      <p:sp>
        <p:nvSpPr>
          <p:cNvPr id="5" name="雲形吹き出し 4"/>
          <p:cNvSpPr/>
          <p:nvPr/>
        </p:nvSpPr>
        <p:spPr>
          <a:xfrm>
            <a:off x="6855922" y="3097333"/>
            <a:ext cx="2189289" cy="1200329"/>
          </a:xfrm>
          <a:prstGeom prst="cloudCallout">
            <a:avLst>
              <a:gd name="adj1" fmla="val -68599"/>
              <a:gd name="adj2" fmla="val 4324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66313" y="3097333"/>
            <a:ext cx="227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♪</a:t>
            </a:r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ルンルンルン</a:t>
            </a:r>
            <a:endParaRPr kumimoji="1" lang="en-US" altLang="ja-JP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20703539">
            <a:off x="6770907" y="440813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ギコ　ギコ　ギコ</a:t>
            </a:r>
            <a:endParaRPr kumimoji="1" lang="ja-JP" altLang="en-US" sz="2000" dirty="0">
              <a:solidFill>
                <a:srgbClr val="C0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4910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2399"/>
            <a:ext cx="9144000" cy="7010400"/>
          </a:xfrm>
          <a:prstGeom prst="rect">
            <a:avLst/>
          </a:prstGeom>
          <a:effectLst>
            <a:glow rad="127000">
              <a:schemeClr val="accent1">
                <a:alpha val="99000"/>
              </a:schemeClr>
            </a:glow>
          </a:effectLst>
        </p:spPr>
      </p:pic>
      <p:sp>
        <p:nvSpPr>
          <p:cNvPr id="5" name="雲形吹き出し 4"/>
          <p:cNvSpPr/>
          <p:nvPr/>
        </p:nvSpPr>
        <p:spPr>
          <a:xfrm>
            <a:off x="4935683" y="0"/>
            <a:ext cx="2961408" cy="1712422"/>
          </a:xfrm>
          <a:prstGeom prst="cloudCallout">
            <a:avLst>
              <a:gd name="adj1" fmla="val -68124"/>
              <a:gd name="adj2" fmla="val 621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49485" y="445591"/>
            <a:ext cx="245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主よ、ありがとうございます！</a:t>
            </a:r>
            <a:endParaRPr kumimoji="1"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4168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212</TotalTime>
  <Words>133</Words>
  <Application>Microsoft Office PowerPoint</Application>
  <PresentationFormat>画面に合わせる (4:3)</PresentationFormat>
  <Paragraphs>36</Paragraphs>
  <Slides>16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ウィスプ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じゅうじかのみち</dc:title>
  <dc:creator>supervisor</dc:creator>
  <cp:lastModifiedBy>supervisor</cp:lastModifiedBy>
  <cp:revision>31</cp:revision>
  <dcterms:created xsi:type="dcterms:W3CDTF">2015-02-25T06:32:03Z</dcterms:created>
  <dcterms:modified xsi:type="dcterms:W3CDTF">2015-03-09T23:11:42Z</dcterms:modified>
</cp:coreProperties>
</file>